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60" r:id="rId1"/>
  </p:sldMasterIdLst>
  <p:notesMasterIdLst>
    <p:notesMasterId r:id="rId2"/>
  </p:notesMasterIdLst>
  <p:sldIdLst>
    <p:sldId id="256" r:id="rId3"/>
    <p:sldId id="259" r:id="rId4"/>
    <p:sldId id="266" r:id="rId5"/>
    <p:sldId id="261" r:id="rId6"/>
    <p:sldId id="260" r:id="rId7"/>
    <p:sldId id="267" r:id="rId8"/>
    <p:sldId id="269" r:id="rId9"/>
    <p:sldId id="263" r:id="rId10"/>
    <p:sldId id="262" r:id="rId11"/>
    <p:sldId id="271" r:id="rId12"/>
    <p:sldId id="270" r:id="rId13"/>
    <p:sldId id="272" r:id="rId14"/>
    <p:sldId id="274" r:id="rId15"/>
    <p:sldId id="275" r:id="rId16"/>
    <p:sldId id="276" r:id="rId17"/>
    <p:sldId id="278" r:id="rId18"/>
    <p:sldId id="264" r:id="rId19"/>
    <p:sldId id="265" r:id="rId20"/>
    <p:sldId id="290" r:id="rId21"/>
    <p:sldId id="284" r:id="rId22"/>
    <p:sldId id="287" r:id="rId23"/>
    <p:sldId id="292" r:id="rId24"/>
    <p:sldId id="280" r:id="rId25"/>
    <p:sldId id="291" r:id="rId26"/>
    <p:sldId id="285" r:id="rId27"/>
    <p:sldId id="282" r:id="rId28"/>
    <p:sldId id="288" r:id="rId29"/>
    <p:sldId id="286" r:id="rId30"/>
    <p:sldId id="283" r:id="rId31"/>
    <p:sldId id="289" r:id="rId32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11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96704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923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107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9800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cxnSp>
        <p:nvCxnSpPr>
          <p:cNvPr id="102" name="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1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>
            <a:spLocks noGrp="1"/>
          </p:cNvSpPr>
          <p:nvPr>
            <p:ph type="title" idx="0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4" name="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3772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>
            <a:spLocks noGrp="1"/>
          </p:cNvSpPr>
          <p:nvPr>
            <p:ph type="title" orient="vert" idx="0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2" name="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B5D8D85-D8F1-41B9-A412-4CA7948E60E2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FF97BFC-7AC6-48EA-B128-E54479BD4B7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435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5438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8046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grpSp>
        <p:nvGrpSpPr>
          <p:cNvPr id="101" name=""/>
          <p:cNvGrpSpPr/>
          <p:nvPr/>
        </p:nvGrpSpPr>
        <p:grpSpPr>
          <a:xfrm rot="0"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"/>
          <p:cNvGrpSpPr/>
          <p:nvPr/>
        </p:nvGrpSpPr>
        <p:grpSpPr>
          <a:xfrm rot="0"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"/>
          <p:cNvSpPr>
            <a:spLocks noGrp="1"/>
          </p:cNvSpPr>
          <p:nvPr>
            <p:ph type="title" idx="0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B5D8D85-D8F1-41B9-A412-4CA7948E60E2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FF97BFC-7AC6-48EA-B128-E54479BD4B7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7309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0168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5628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3615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76594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3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6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2023-08-22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21" name="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2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24876" y="2715094"/>
            <a:ext cx="9740827" cy="858614"/>
          </a:xfrm>
        </p:spPr>
        <p:txBody>
          <a:bodyPr/>
          <a:p>
            <a:pPr lvl="0">
              <a:defRPr/>
            </a:pPr>
            <a:r>
              <a:rPr lang="ko-KR" altLang="en-US" sz="3600"/>
              <a:t>인공지능을</a:t>
            </a:r>
            <a:r>
              <a:rPr lang="en-US" altLang="ko-KR" sz="3600"/>
              <a:t> </a:t>
            </a:r>
            <a:r>
              <a:rPr lang="ko-KR" altLang="en-US" sz="3600"/>
              <a:t>활용한</a:t>
            </a:r>
            <a:r>
              <a:rPr lang="en-US" altLang="ko-KR" sz="3600"/>
              <a:t> </a:t>
            </a:r>
            <a:r>
              <a:rPr lang="ko-KR" altLang="en-US" sz="3600"/>
              <a:t>지능형 품질관리</a:t>
            </a:r>
            <a:r>
              <a:rPr lang="en-US" altLang="ko-KR" sz="3600"/>
              <a:t> </a:t>
            </a:r>
            <a:r>
              <a:rPr lang="ko-KR" altLang="en-US" sz="3600"/>
              <a:t>서비스 개발</a:t>
            </a:r>
            <a:endParaRPr lang="ko-KR" altLang="en-US" sz="3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4877" y="3747821"/>
            <a:ext cx="9740827" cy="398114"/>
          </a:xfrm>
        </p:spPr>
        <p:txBody>
          <a:bodyPr/>
          <a:p>
            <a:pPr lvl="0">
              <a:defRPr/>
            </a:pPr>
            <a:r>
              <a:rPr lang="ko-KR" altLang="en-US"/>
              <a:t>곽현철</a:t>
            </a:r>
            <a:r>
              <a:rPr lang="en-US" altLang="ko-KR"/>
              <a:t> </a:t>
            </a:r>
            <a:r>
              <a:rPr lang="ko-KR" altLang="en-US"/>
              <a:t>강진호</a:t>
            </a:r>
            <a:r>
              <a:rPr lang="en-US" altLang="ko-KR"/>
              <a:t> </a:t>
            </a:r>
            <a:r>
              <a:rPr lang="ko-KR" altLang="en-US"/>
              <a:t>김원태</a:t>
            </a:r>
            <a:r>
              <a:rPr lang="en-US" altLang="ko-KR"/>
              <a:t> </a:t>
            </a:r>
            <a:r>
              <a:rPr lang="ko-KR" altLang="en-US"/>
              <a:t>김채윤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마스킹</a:t>
            </a:r>
            <a:endParaRPr lang="ko-KR" altLang="en-US" sz="5000"/>
          </a:p>
        </p:txBody>
      </p:sp>
      <p:sp>
        <p:nvSpPr>
          <p:cNvPr id="5" name="가로 글상자 4"/>
          <p:cNvSpPr txBox="1"/>
          <p:nvPr/>
        </p:nvSpPr>
        <p:spPr>
          <a:xfrm>
            <a:off x="9133072" y="3240146"/>
            <a:ext cx="2779425" cy="3583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/>
          </a:p>
        </p:txBody>
      </p:sp>
      <p:pic>
        <p:nvPicPr>
          <p:cNvPr id="6" name="그림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0" t="4740" r="8340" b="6520"/>
          <a:stretch>
            <a:fillRect/>
          </a:stretch>
        </p:blipFill>
        <p:spPr>
          <a:xfrm>
            <a:off x="0" y="1063586"/>
            <a:ext cx="4688210" cy="5635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8868" y="3240146"/>
            <a:ext cx="3544135" cy="3454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13003" y="3240146"/>
            <a:ext cx="3599494" cy="34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348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/>
              <a:t>Model</a:t>
            </a:r>
            <a:r>
              <a:rPr lang="ko-KR" altLang="en-US" sz="5000"/>
              <a:t> 제작 로드맵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335693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1. </a:t>
            </a:r>
            <a:r>
              <a:rPr lang="ko-KR" altLang="en-US" sz="3000" b="1">
                <a:solidFill>
                  <a:srgbClr val="d9d9d9"/>
                </a:solidFill>
              </a:rPr>
              <a:t>데이터 전처리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2.</a:t>
            </a:r>
            <a:r>
              <a:rPr lang="ko-KR" altLang="en-US" sz="3000" b="1">
                <a:solidFill>
                  <a:srgbClr val="d9d9d9"/>
                </a:solidFill>
              </a:rPr>
              <a:t> </a:t>
            </a:r>
            <a:r>
              <a:rPr lang="en-US" altLang="ko-KR" sz="3000" b="1">
                <a:solidFill>
                  <a:srgbClr val="d9d9d9"/>
                </a:solidFill>
              </a:rPr>
              <a:t>Train_Data, Test_Data</a:t>
            </a:r>
            <a:r>
              <a:rPr lang="ko-KR" altLang="en-US" sz="3000" b="1">
                <a:solidFill>
                  <a:srgbClr val="d9d9d9"/>
                </a:solidFill>
              </a:rPr>
              <a:t> 분류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3.</a:t>
            </a:r>
            <a:r>
              <a:rPr lang="ko-KR" altLang="en-US" sz="3000" b="1">
                <a:solidFill>
                  <a:srgbClr val="000000"/>
                </a:solidFill>
              </a:rPr>
              <a:t> 데이터 증강 및 추가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	</a:t>
            </a:r>
            <a:r>
              <a:rPr lang="en-US" altLang="ko-KR" sz="3000" b="1">
                <a:solidFill>
                  <a:srgbClr val="ff0000"/>
                </a:solidFill>
              </a:rPr>
              <a:t>-</a:t>
            </a:r>
            <a:r>
              <a:rPr lang="ko-KR" altLang="en-US" sz="3000" b="1">
                <a:solidFill>
                  <a:srgbClr val="ff0000"/>
                </a:solidFill>
              </a:rPr>
              <a:t> </a:t>
            </a:r>
            <a:r>
              <a:rPr lang="en-US" altLang="ko-KR" sz="3000" b="1">
                <a:solidFill>
                  <a:srgbClr val="ff0000"/>
                </a:solidFill>
              </a:rPr>
              <a:t>accuracy</a:t>
            </a:r>
            <a:r>
              <a:rPr lang="ko-KR" altLang="en-US" sz="3000" b="1">
                <a:solidFill>
                  <a:srgbClr val="ff0000"/>
                </a:solidFill>
              </a:rPr>
              <a:t>를</a:t>
            </a:r>
            <a:r>
              <a:rPr lang="en-US" altLang="ko-KR" sz="3000" b="1">
                <a:solidFill>
                  <a:srgbClr val="ff0000"/>
                </a:solidFill>
              </a:rPr>
              <a:t> </a:t>
            </a:r>
            <a:r>
              <a:rPr lang="ko-KR" altLang="en-US" sz="3000" b="1">
                <a:solidFill>
                  <a:srgbClr val="ff0000"/>
                </a:solidFill>
              </a:rPr>
              <a:t>저해하여 삭제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4.</a:t>
            </a:r>
            <a:r>
              <a:rPr lang="ko-KR" altLang="en-US" sz="3000" b="1">
                <a:solidFill>
                  <a:srgbClr val="d9d9d9"/>
                </a:solidFill>
              </a:rPr>
              <a:t> 모델 제작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5.</a:t>
            </a:r>
            <a:r>
              <a:rPr lang="ko-KR" altLang="en-US" sz="3000" b="1">
                <a:solidFill>
                  <a:srgbClr val="d9d9d9"/>
                </a:solidFill>
              </a:rPr>
              <a:t> 검증</a:t>
            </a:r>
            <a:endParaRPr lang="ko-KR" altLang="en-US" sz="3000" b="1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26368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/>
              <a:t>Model</a:t>
            </a:r>
            <a:r>
              <a:rPr lang="ko-KR" altLang="en-US" sz="5000"/>
              <a:t> 제작 로드맵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335693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1. </a:t>
            </a:r>
            <a:r>
              <a:rPr lang="ko-KR" altLang="en-US" sz="3000" b="1">
                <a:solidFill>
                  <a:srgbClr val="d9d9d9"/>
                </a:solidFill>
              </a:rPr>
              <a:t>데이터 전처리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2.</a:t>
            </a:r>
            <a:r>
              <a:rPr lang="ko-KR" altLang="en-US" sz="3000" b="1">
                <a:solidFill>
                  <a:srgbClr val="d9d9d9"/>
                </a:solidFill>
              </a:rPr>
              <a:t> </a:t>
            </a:r>
            <a:r>
              <a:rPr lang="en-US" altLang="ko-KR" sz="3000" b="1">
                <a:solidFill>
                  <a:srgbClr val="d9d9d9"/>
                </a:solidFill>
              </a:rPr>
              <a:t>Train_Data, Test_Data</a:t>
            </a:r>
            <a:r>
              <a:rPr lang="ko-KR" altLang="en-US" sz="3000" b="1">
                <a:solidFill>
                  <a:srgbClr val="d9d9d9"/>
                </a:solidFill>
              </a:rPr>
              <a:t> 분류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3.</a:t>
            </a:r>
            <a:r>
              <a:rPr lang="ko-KR" altLang="en-US" sz="3000" b="1">
                <a:solidFill>
                  <a:srgbClr val="d9d9d9"/>
                </a:solidFill>
              </a:rPr>
              <a:t> 데이터 증강 및 추가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4.</a:t>
            </a:r>
            <a:r>
              <a:rPr lang="ko-KR" altLang="en-US" sz="3000" b="1">
                <a:solidFill>
                  <a:srgbClr val="000000"/>
                </a:solidFill>
              </a:rPr>
              <a:t> 모델 제작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 algn="ctr">
              <a:buNone/>
              <a:defRPr/>
            </a:pPr>
            <a:r>
              <a:rPr lang="en-US" altLang="ko-KR" sz="3000" b="1">
                <a:solidFill>
                  <a:srgbClr val="ff0000"/>
                </a:solidFill>
              </a:rPr>
              <a:t>-</a:t>
            </a:r>
            <a:r>
              <a:rPr lang="ko-KR" altLang="en-US" sz="3000" b="1">
                <a:solidFill>
                  <a:srgbClr val="ff0000"/>
                </a:solidFill>
              </a:rPr>
              <a:t> </a:t>
            </a:r>
            <a:r>
              <a:rPr lang="en-US" altLang="ko-KR" sz="3000" b="1">
                <a:solidFill>
                  <a:srgbClr val="ff0000"/>
                </a:solidFill>
              </a:rPr>
              <a:t>Xception </a:t>
            </a:r>
            <a:r>
              <a:rPr lang="ko-KR" altLang="en-US" sz="3000" b="1">
                <a:solidFill>
                  <a:srgbClr val="ff0000"/>
                </a:solidFill>
              </a:rPr>
              <a:t>활용</a:t>
            </a:r>
            <a:r>
              <a:rPr lang="en-US" altLang="ko-KR" sz="3000" b="1">
                <a:solidFill>
                  <a:srgbClr val="ff0000"/>
                </a:solidFill>
              </a:rPr>
              <a:t>(Computing Power</a:t>
            </a:r>
            <a:r>
              <a:rPr lang="ko-KR" altLang="en-US" sz="3000" b="1">
                <a:solidFill>
                  <a:srgbClr val="ff0000"/>
                </a:solidFill>
              </a:rPr>
              <a:t> 요구 적음</a:t>
            </a:r>
            <a:r>
              <a:rPr lang="en-US" altLang="ko-KR" sz="3000" b="1">
                <a:solidFill>
                  <a:srgbClr val="ff0000"/>
                </a:solidFill>
              </a:rPr>
              <a:t>)</a:t>
            </a:r>
            <a:endParaRPr lang="en-US" altLang="ko-KR" sz="3000" b="1">
              <a:solidFill>
                <a:srgbClr val="ff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5.</a:t>
            </a:r>
            <a:r>
              <a:rPr lang="ko-KR" altLang="en-US" sz="3000" b="1">
                <a:solidFill>
                  <a:srgbClr val="d9d9d9"/>
                </a:solidFill>
              </a:rPr>
              <a:t> 검증</a:t>
            </a:r>
            <a:endParaRPr lang="ko-KR" altLang="en-US" sz="3000" b="1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1134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 b="1">
                <a:effectLst/>
                <a:latin typeface="+mn-ea"/>
              </a:rPr>
              <a:t>Xception</a:t>
            </a:r>
            <a:endParaRPr lang="en-US" altLang="ko-KR" sz="5000" b="1">
              <a:latin typeface="+mn-ea"/>
            </a:endParaRPr>
          </a:p>
        </p:txBody>
      </p:sp>
      <p:sp>
        <p:nvSpPr>
          <p:cNvPr id="5" name="가로 글상자 4"/>
          <p:cNvSpPr txBox="1"/>
          <p:nvPr/>
        </p:nvSpPr>
        <p:spPr>
          <a:xfrm>
            <a:off x="9133072" y="3240146"/>
            <a:ext cx="2779425" cy="3583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2843" y="1063586"/>
            <a:ext cx="7966313" cy="56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642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/>
              <a:t>Model</a:t>
            </a:r>
            <a:r>
              <a:rPr lang="ko-KR" altLang="en-US" sz="5000"/>
              <a:t> 제작 로드맵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335693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1. </a:t>
            </a:r>
            <a:r>
              <a:rPr lang="ko-KR" altLang="en-US" sz="3000" b="1">
                <a:solidFill>
                  <a:srgbClr val="d9d9d9"/>
                </a:solidFill>
              </a:rPr>
              <a:t>데이터 전처리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2.</a:t>
            </a:r>
            <a:r>
              <a:rPr lang="ko-KR" altLang="en-US" sz="3000" b="1">
                <a:solidFill>
                  <a:srgbClr val="d9d9d9"/>
                </a:solidFill>
              </a:rPr>
              <a:t> </a:t>
            </a:r>
            <a:r>
              <a:rPr lang="en-US" altLang="ko-KR" sz="3000" b="1">
                <a:solidFill>
                  <a:srgbClr val="d9d9d9"/>
                </a:solidFill>
              </a:rPr>
              <a:t>Train_Data, Test_Data</a:t>
            </a:r>
            <a:r>
              <a:rPr lang="ko-KR" altLang="en-US" sz="3000" b="1">
                <a:solidFill>
                  <a:srgbClr val="d9d9d9"/>
                </a:solidFill>
              </a:rPr>
              <a:t> 분류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3.</a:t>
            </a:r>
            <a:r>
              <a:rPr lang="ko-KR" altLang="en-US" sz="3000" b="1">
                <a:solidFill>
                  <a:srgbClr val="d9d9d9"/>
                </a:solidFill>
              </a:rPr>
              <a:t> 데이터 증강 및 추가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4.</a:t>
            </a:r>
            <a:r>
              <a:rPr lang="ko-KR" altLang="en-US" sz="3000" b="1">
                <a:solidFill>
                  <a:srgbClr val="d9d9d9"/>
                </a:solidFill>
              </a:rPr>
              <a:t> 모델 제작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5.</a:t>
            </a:r>
            <a:r>
              <a:rPr lang="ko-KR" altLang="en-US" sz="3000" b="1">
                <a:solidFill>
                  <a:srgbClr val="000000"/>
                </a:solidFill>
              </a:rPr>
              <a:t> 검증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	</a:t>
            </a:r>
            <a:r>
              <a:rPr lang="en-US" altLang="ko-KR" sz="3000" b="1">
                <a:solidFill>
                  <a:srgbClr val="ff0000"/>
                </a:solidFill>
              </a:rPr>
              <a:t>- Confusion Matrix</a:t>
            </a:r>
            <a:endParaRPr lang="en-US" altLang="ko-KR" sz="3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03703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 b="1">
                <a:effectLst/>
                <a:latin typeface="+mn-ea"/>
              </a:rPr>
              <a:t>Confusion Matrix</a:t>
            </a:r>
            <a:endParaRPr lang="en-US" altLang="ko-KR" sz="5000" b="1">
              <a:latin typeface="+mn-ea"/>
            </a:endParaRPr>
          </a:p>
        </p:txBody>
      </p:sp>
      <p:sp>
        <p:nvSpPr>
          <p:cNvPr id="5" name="가로 글상자 4"/>
          <p:cNvSpPr txBox="1"/>
          <p:nvPr/>
        </p:nvSpPr>
        <p:spPr>
          <a:xfrm>
            <a:off x="9133072" y="3240146"/>
            <a:ext cx="2779425" cy="3583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510"/>
          <a:stretch>
            <a:fillRect/>
          </a:stretch>
        </p:blipFill>
        <p:spPr>
          <a:xfrm>
            <a:off x="211225" y="1229681"/>
            <a:ext cx="6114287" cy="4946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99929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웹페이지 구축</a:t>
            </a:r>
            <a:r>
              <a:rPr lang="en-US" altLang="ko-KR" sz="5000"/>
              <a:t>(StreamLit)</a:t>
            </a:r>
            <a:endParaRPr lang="en-US" altLang="ko-KR" sz="5000"/>
          </a:p>
        </p:txBody>
      </p:sp>
      <p:sp>
        <p:nvSpPr>
          <p:cNvPr id="4" name="직사각형 3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Arial"/>
              </a:rPr>
              <a:t>1. 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	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Arial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	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Arial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	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Arial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 회원정보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 	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- mariadb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Arial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함초롬돋움"/>
                <a:cs typeface="함초롬돋움"/>
              </a:rPr>
              <a:t> 불합판정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함초롬돋움"/>
              <a:cs typeface="함초롬돋움"/>
            </a:endParaRPr>
          </a:p>
          <a:p>
            <a:pPr marL="0" lvl="0" indent="0" algn="l" defTabSz="232257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4425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720370" y="1287615"/>
            <a:ext cx="4840292" cy="49609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34" y="1287615"/>
            <a:ext cx="6418421" cy="49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397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회원가입 </a:t>
            </a:r>
            <a:r>
              <a:rPr lang="en-US" altLang="ko-KR" sz="5000"/>
              <a:t>/</a:t>
            </a:r>
            <a:r>
              <a:rPr lang="ko-KR" altLang="en-US" sz="5000"/>
              <a:t> 메인 페이지</a:t>
            </a:r>
            <a:endParaRPr lang="ko-KR" altLang="en-US" sz="5000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1332103"/>
            <a:ext cx="3339511" cy="32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1871" y="1332103"/>
            <a:ext cx="3214129" cy="3238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0220" y="1332103"/>
            <a:ext cx="3719870" cy="323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14590" y="1332103"/>
            <a:ext cx="3777410" cy="3238094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1364225" y="5068836"/>
            <a:ext cx="1044678" cy="3585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135191" y="4704036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 b="1">
                <a:solidFill>
                  <a:srgbClr val="000000"/>
                </a:solidFill>
              </a:rPr>
              <a:t>회원가입</a:t>
            </a:r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780220" y="4704036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메인 페이지</a:t>
            </a:r>
            <a:endParaRPr lang="ko-KR" alt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38245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회원가입 </a:t>
            </a:r>
            <a:r>
              <a:rPr lang="en-US" altLang="ko-KR" sz="5000"/>
              <a:t>/</a:t>
            </a:r>
            <a:r>
              <a:rPr lang="ko-KR" altLang="en-US" sz="5000"/>
              <a:t> 메인 페이지</a:t>
            </a:r>
            <a:endParaRPr lang="ko-KR" altLang="en-US" sz="5000"/>
          </a:p>
        </p:txBody>
      </p:sp>
      <p:sp>
        <p:nvSpPr>
          <p:cNvPr id="7" name="가로 글상자 6"/>
          <p:cNvSpPr txBox="1"/>
          <p:nvPr/>
        </p:nvSpPr>
        <p:spPr>
          <a:xfrm>
            <a:off x="1364225" y="5068836"/>
            <a:ext cx="1044678" cy="3585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145433" y="6219842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회원가입</a:t>
            </a:r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6096000" y="6219842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메인 페이지</a:t>
            </a:r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433" y="1472053"/>
            <a:ext cx="5634786" cy="47477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72053"/>
            <a:ext cx="5954578" cy="47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7102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개요</a:t>
            </a:r>
            <a:endParaRPr lang="ko-KR" altLang="en-US" sz="5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1. </a:t>
            </a:r>
            <a:r>
              <a:rPr lang="ko-KR" altLang="en-US" sz="4000" b="1">
                <a:solidFill>
                  <a:srgbClr val="000000"/>
                </a:solidFill>
              </a:rPr>
              <a:t>프로젝트 목적</a:t>
            </a: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2.</a:t>
            </a:r>
            <a:r>
              <a:rPr lang="ko-KR" altLang="en-US" sz="4000" b="1">
                <a:solidFill>
                  <a:srgbClr val="000000"/>
                </a:solidFill>
              </a:rPr>
              <a:t> 프로젝트 진행</a:t>
            </a: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endParaRPr lang="en-US" altLang="ko-KR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3.</a:t>
            </a:r>
            <a:r>
              <a:rPr lang="ko-KR" altLang="en-US" sz="4000" b="1">
                <a:solidFill>
                  <a:srgbClr val="000000"/>
                </a:solidFill>
              </a:rPr>
              <a:t> 결과</a:t>
            </a: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4.</a:t>
            </a:r>
            <a:r>
              <a:rPr lang="ko-KR" altLang="en-US" sz="4000" b="1">
                <a:solidFill>
                  <a:srgbClr val="000000"/>
                </a:solidFill>
              </a:rPr>
              <a:t> 개선사항</a:t>
            </a:r>
            <a:endParaRPr lang="ko-KR" altLang="en-US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회원정보 </a:t>
            </a:r>
            <a:r>
              <a:rPr lang="en-US" altLang="ko-KR" sz="5000"/>
              <a:t>/</a:t>
            </a:r>
            <a:r>
              <a:rPr lang="ko-KR" altLang="en-US" sz="5000"/>
              <a:t> 불합판정</a:t>
            </a:r>
            <a:endParaRPr lang="ko-KR" altLang="en-US" sz="5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7095" y="1063586"/>
            <a:ext cx="3354769" cy="33265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45708"/>
            <a:ext cx="3057095" cy="3344455"/>
          </a:xfrm>
          <a:prstGeom prst="rect">
            <a:avLst/>
          </a:prstGeom>
        </p:spPr>
      </p:pic>
      <p:pic>
        <p:nvPicPr>
          <p:cNvPr id="8" name="그림 7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>
            <a:fillRect/>
          </a:stretch>
        </p:blipFill>
        <p:spPr>
          <a:xfrm>
            <a:off x="5502625" y="2961759"/>
            <a:ext cx="3935420" cy="38962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59693" y="2961758"/>
            <a:ext cx="3832306" cy="3896241"/>
          </a:xfrm>
          <a:prstGeom prst="rect">
            <a:avLst/>
          </a:prstGeom>
        </p:spPr>
      </p:pic>
      <p:sp>
        <p:nvSpPr>
          <p:cNvPr id="10" name="가로 글상자 9"/>
          <p:cNvSpPr txBox="1"/>
          <p:nvPr/>
        </p:nvSpPr>
        <p:spPr>
          <a:xfrm>
            <a:off x="124950" y="4548195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 </a:t>
            </a:r>
            <a:r>
              <a:rPr lang="ko-KR" altLang="en-US" b="1"/>
              <a:t>회원 정보</a:t>
            </a:r>
            <a:endParaRPr lang="ko-KR" altLang="en-US" b="1"/>
          </a:p>
        </p:txBody>
      </p:sp>
      <p:sp>
        <p:nvSpPr>
          <p:cNvPr id="11" name="가로 글상자 10"/>
          <p:cNvSpPr txBox="1"/>
          <p:nvPr/>
        </p:nvSpPr>
        <p:spPr>
          <a:xfrm>
            <a:off x="10110838" y="2535535"/>
            <a:ext cx="1894758" cy="364800"/>
          </a:xfrm>
          <a:prstGeom prst="rect">
            <a:avLst/>
          </a:prstGeom>
        </p:spPr>
        <p:txBody>
          <a:bodyPr wrap="square">
            <a:spAutoFit/>
          </a:bodyPr>
          <a:p>
            <a:pPr lvl="0" algn="r">
              <a:defRPr/>
            </a:pPr>
            <a:r>
              <a:rPr lang="en-US" altLang="ko-KR" b="1"/>
              <a:t> </a:t>
            </a:r>
            <a:r>
              <a:rPr lang="ko-KR" altLang="en-US" b="1"/>
              <a:t>불합판정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33471497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회원정보 </a:t>
            </a:r>
            <a:r>
              <a:rPr lang="en-US" altLang="ko-KR" sz="5000"/>
              <a:t>/</a:t>
            </a:r>
            <a:r>
              <a:rPr lang="ko-KR" altLang="en-US" sz="5000"/>
              <a:t> 불합판정</a:t>
            </a:r>
            <a:endParaRPr lang="ko-KR" altLang="en-US" sz="5000"/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544597" y="1401879"/>
            <a:ext cx="5400040" cy="27973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544597" y="4199193"/>
            <a:ext cx="5400040" cy="24740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088624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 b="1"/>
              <a:t>mariadb</a:t>
            </a:r>
            <a:r>
              <a:rPr lang="ko-KR" altLang="en-US" sz="5000" b="1"/>
              <a:t> 연동</a:t>
            </a:r>
            <a:endParaRPr lang="ko-KR" altLang="en-US" sz="5000" b="1"/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421422"/>
            <a:ext cx="12192000" cy="523011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970024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컨테이너 제작</a:t>
            </a:r>
            <a:r>
              <a:rPr lang="en-US" altLang="ko-KR"/>
              <a:t> </a:t>
            </a: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728" y="4245669"/>
            <a:ext cx="6696001" cy="2059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18" y="1238687"/>
            <a:ext cx="6700220" cy="2841972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7077806" y="3660519"/>
            <a:ext cx="2894134" cy="265265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 b="1">
                <a:solidFill>
                  <a:schemeClr val="tx1"/>
                </a:solidFill>
              </a:rPr>
              <a:t>이미지 빌드</a:t>
            </a:r>
            <a:endParaRPr lang="en-US" altLang="ko-KR" sz="2800" b="1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2800" b="1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2800" b="1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2800" b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800" b="1">
                <a:solidFill>
                  <a:schemeClr val="tx1"/>
                </a:solidFill>
              </a:rPr>
              <a:t> </a:t>
            </a:r>
            <a:endParaRPr lang="ko-KR" altLang="en-US" sz="2800" b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2800" b="1">
                <a:solidFill>
                  <a:schemeClr val="tx1"/>
                </a:solidFill>
              </a:rPr>
              <a:t>컨테이너 실행</a:t>
            </a:r>
            <a:endParaRPr lang="ko-KR" alt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0794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컨테이너 제작</a:t>
            </a:r>
            <a:r>
              <a:rPr lang="en-US" altLang="ko-KR"/>
              <a:t> 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1227457"/>
            <a:ext cx="3570797" cy="5462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5405" y="1227457"/>
            <a:ext cx="7888293" cy="2201543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4178323" y="3597532"/>
            <a:ext cx="3835353" cy="3610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>
                <a:solidFill>
                  <a:srgbClr val="000000"/>
                </a:solidFill>
              </a:rPr>
              <a:t>Docker </a:t>
            </a:r>
            <a:r>
              <a:rPr lang="ko-KR" altLang="en-US" b="1">
                <a:solidFill>
                  <a:srgbClr val="000000"/>
                </a:solidFill>
              </a:rPr>
              <a:t>가상환경</a:t>
            </a:r>
            <a:r>
              <a:rPr lang="en-US" altLang="ko-KR" b="1">
                <a:solidFill>
                  <a:srgbClr val="000000"/>
                </a:solidFill>
              </a:rPr>
              <a:t> </a:t>
            </a:r>
            <a:r>
              <a:rPr lang="ko-KR" altLang="en-US" b="1">
                <a:solidFill>
                  <a:srgbClr val="000000"/>
                </a:solidFill>
              </a:rPr>
              <a:t>내 이미지 구축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5647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1. </a:t>
            </a:r>
            <a:r>
              <a:rPr lang="ko-KR" altLang="en-US" sz="4000" b="1">
                <a:solidFill>
                  <a:srgbClr val="d9d9d9"/>
                </a:solidFill>
              </a:rPr>
              <a:t>프로젝트 목적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/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2.</a:t>
            </a:r>
            <a:r>
              <a:rPr lang="ko-KR" altLang="en-US" sz="4000" b="1">
                <a:solidFill>
                  <a:srgbClr val="d9d9d9"/>
                </a:solidFill>
              </a:rPr>
              <a:t> 프로젝트 진행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3.</a:t>
            </a:r>
            <a:r>
              <a:rPr lang="ko-KR" altLang="en-US" sz="4000" b="1">
                <a:solidFill>
                  <a:srgbClr val="000000"/>
                </a:solidFill>
              </a:rPr>
              <a:t> 결과</a:t>
            </a:r>
            <a:endParaRPr lang="ko-KR" altLang="en-US" sz="4000" b="1">
              <a:solidFill>
                <a:srgbClr val="000000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4.</a:t>
            </a:r>
            <a:r>
              <a:rPr lang="ko-KR" altLang="en-US" sz="4000" b="1">
                <a:solidFill>
                  <a:srgbClr val="d9d9d9"/>
                </a:solidFill>
              </a:rPr>
              <a:t> 개선사항</a:t>
            </a:r>
            <a:endParaRPr lang="ko-KR" altLang="en-US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80994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500" y="1967603"/>
            <a:ext cx="11302999" cy="2922794"/>
          </a:xfrm>
        </p:spPr>
        <p:txBody>
          <a:bodyPr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머신러닝 학습 과정에서 유의미한 정확성 상승 발견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머신러닝 모델과 웹사이트 연동 </a:t>
            </a: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컨테이너 구축 및 이미지 배포 </a:t>
            </a:r>
            <a:endParaRPr lang="ko-KR" altLang="en-US" sz="3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2552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한계점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500" y="1967603"/>
            <a:ext cx="11302999" cy="3496343"/>
          </a:xfrm>
        </p:spPr>
        <p:txBody>
          <a:bodyPr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과적합으로 인한 모델 품질 문제</a:t>
            </a: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낮은 인터페이스 성능</a:t>
            </a:r>
            <a:endParaRPr lang="ko-KR" altLang="en-US" sz="3000" b="1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1135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1. </a:t>
            </a:r>
            <a:r>
              <a:rPr lang="ko-KR" altLang="en-US" sz="4000" b="1">
                <a:solidFill>
                  <a:srgbClr val="d9d9d9"/>
                </a:solidFill>
              </a:rPr>
              <a:t>프로젝트 목적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/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2.</a:t>
            </a:r>
            <a:r>
              <a:rPr lang="ko-KR" altLang="en-US" sz="4000" b="1">
                <a:solidFill>
                  <a:srgbClr val="d9d9d9"/>
                </a:solidFill>
              </a:rPr>
              <a:t> 프로젝트 진행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3.</a:t>
            </a:r>
            <a:r>
              <a:rPr lang="ko-KR" altLang="en-US" sz="4000" b="1">
                <a:solidFill>
                  <a:srgbClr val="d9d9d9"/>
                </a:solidFill>
              </a:rPr>
              <a:t> 결과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4.</a:t>
            </a:r>
            <a:r>
              <a:rPr lang="ko-KR" altLang="en-US" sz="4000" b="1">
                <a:solidFill>
                  <a:srgbClr val="000000"/>
                </a:solidFill>
              </a:rPr>
              <a:t> 개선사항</a:t>
            </a:r>
            <a:endParaRPr lang="ko-KR" altLang="en-US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6557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개선사항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500" y="1598893"/>
            <a:ext cx="11302999" cy="3660213"/>
          </a:xfrm>
        </p:spPr>
        <p:txBody>
          <a:bodyPr/>
          <a:p>
            <a:pPr lvl="0">
              <a:defRPr/>
            </a:pPr>
            <a:r>
              <a:rPr lang="ko-KR" altLang="en-US" sz="2600" b="1">
                <a:solidFill>
                  <a:srgbClr val="000000"/>
                </a:solidFill>
              </a:rPr>
              <a:t>데이터 저장 및 처리 시스템 강화</a:t>
            </a:r>
            <a:endParaRPr lang="ko-KR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600" b="1">
                <a:solidFill>
                  <a:srgbClr val="000000"/>
                </a:solidFill>
              </a:rPr>
              <a:t>충분한 모델 학습 및 실험 확보와 </a:t>
            </a:r>
            <a:r>
              <a:rPr lang="en-US" altLang="ko-KR" sz="2600" b="1">
                <a:solidFill>
                  <a:srgbClr val="000000"/>
                </a:solidFill>
              </a:rPr>
              <a:t>Hyperparameter</a:t>
            </a:r>
            <a:r>
              <a:rPr lang="ko-KR" altLang="en-US" sz="2600" b="1">
                <a:solidFill>
                  <a:srgbClr val="000000"/>
                </a:solidFill>
              </a:rPr>
              <a:t> 튜닝으로 모델 성능 향상</a:t>
            </a:r>
            <a:endParaRPr lang="ko-KR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600" b="1">
                <a:solidFill>
                  <a:srgbClr val="000000"/>
                </a:solidFill>
              </a:rPr>
              <a:t>모델 관리 및 모니터링 자동화</a:t>
            </a:r>
            <a:endParaRPr lang="ko-KR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en-US" sz="26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600" b="1">
                <a:solidFill>
                  <a:srgbClr val="000000"/>
                </a:solidFill>
              </a:rPr>
              <a:t>지속적인 사용자 경험 개선 및 피드백을 통한 추가 기능 도입</a:t>
            </a:r>
            <a:endParaRPr lang="ko-KR" altLang="en-US" sz="26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3041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1. </a:t>
            </a:r>
            <a:r>
              <a:rPr lang="ko-KR" altLang="en-US" sz="4000" b="1">
                <a:solidFill>
                  <a:srgbClr val="000000"/>
                </a:solidFill>
              </a:rPr>
              <a:t>프로젝트 목적</a:t>
            </a:r>
            <a:endParaRPr lang="ko-KR" altLang="en-US" sz="4000" b="1"/>
          </a:p>
          <a:p>
            <a:pPr marL="457200" lvl="1" indent="0">
              <a:buNone/>
              <a:defRPr/>
            </a:pPr>
            <a:endParaRPr lang="ko-KR" altLang="en-US" sz="4000" b="1"/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2.</a:t>
            </a:r>
            <a:r>
              <a:rPr lang="ko-KR" altLang="en-US" sz="4000" b="1">
                <a:solidFill>
                  <a:srgbClr val="d9d9d9"/>
                </a:solidFill>
              </a:rPr>
              <a:t> 프로젝트 진행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3.</a:t>
            </a:r>
            <a:r>
              <a:rPr lang="ko-KR" altLang="en-US" sz="4000" b="1">
                <a:solidFill>
                  <a:srgbClr val="d9d9d9"/>
                </a:solidFill>
              </a:rPr>
              <a:t> 결과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4.</a:t>
            </a:r>
            <a:r>
              <a:rPr lang="ko-KR" altLang="en-US" sz="4000" b="1">
                <a:solidFill>
                  <a:srgbClr val="d9d9d9"/>
                </a:solidFill>
              </a:rPr>
              <a:t> 개선사항</a:t>
            </a:r>
            <a:endParaRPr lang="ko-KR" altLang="en-US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9152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44500" y="2751110"/>
            <a:ext cx="11302999" cy="1355778"/>
          </a:xfrm>
        </p:spPr>
        <p:txBody>
          <a:bodyPr/>
          <a:p>
            <a:pPr marL="0" lvl="0" indent="0" algn="ctr">
              <a:buNone/>
              <a:defRPr/>
            </a:pPr>
            <a:r>
              <a:rPr lang="ko-KR" altLang="en-US" sz="6000" b="1">
                <a:solidFill>
                  <a:srgbClr val="000000"/>
                </a:solidFill>
              </a:rPr>
              <a:t>감 사 합 니 다</a:t>
            </a:r>
            <a:endParaRPr lang="ko-KR" altLang="en-US" sz="6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2594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프로젝트 목적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599677" cy="5132701"/>
          </a:xfrm>
        </p:spPr>
        <p:txBody>
          <a:bodyPr/>
          <a:p>
            <a:pPr lvl="0"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 </a:t>
            </a:r>
            <a:r>
              <a:rPr lang="en-US" altLang="ko-KR" sz="3500" b="1">
                <a:solidFill>
                  <a:srgbClr val="000000"/>
                </a:solidFill>
              </a:rPr>
              <a:t>이미지 데이터를 활용한 불량검출 인공지능 </a:t>
            </a:r>
            <a:r>
              <a:rPr lang="ko-KR" altLang="en-US" sz="3500" b="1">
                <a:solidFill>
                  <a:srgbClr val="000000"/>
                </a:solidFill>
              </a:rPr>
              <a:t>서비스</a:t>
            </a:r>
            <a:r>
              <a:rPr lang="en-US" altLang="ko-KR" sz="3500" b="1">
                <a:solidFill>
                  <a:srgbClr val="000000"/>
                </a:solidFill>
              </a:rPr>
              <a:t> 개발</a:t>
            </a:r>
            <a:endParaRPr lang="en-US" altLang="ko-KR" sz="35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 	</a:t>
            </a:r>
            <a:r>
              <a:rPr lang="en-US" altLang="ko-KR" sz="3500" b="1">
                <a:solidFill>
                  <a:srgbClr val="000000"/>
                </a:solidFill>
              </a:rPr>
              <a:t>⇒</a:t>
            </a:r>
            <a:r>
              <a:rPr lang="ko-KR" altLang="en-US" sz="3500" b="1">
                <a:solidFill>
                  <a:srgbClr val="000000"/>
                </a:solidFill>
              </a:rPr>
              <a:t> 머신러닝 </a:t>
            </a:r>
            <a:r>
              <a:rPr lang="en-US" altLang="ko-KR" sz="3500" b="1">
                <a:solidFill>
                  <a:srgbClr val="000000"/>
                </a:solidFill>
              </a:rPr>
              <a:t>Model </a:t>
            </a:r>
            <a:r>
              <a:rPr lang="ko-KR" altLang="en-US" sz="3500" b="1">
                <a:solidFill>
                  <a:srgbClr val="000000"/>
                </a:solidFill>
              </a:rPr>
              <a:t>제작</a:t>
            </a:r>
            <a:endParaRPr lang="ko-KR" altLang="en-US" sz="35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5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 데이터 판별용 웹페이지 구축 </a:t>
            </a:r>
            <a:endParaRPr lang="ko-KR" altLang="en-US" sz="35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	</a:t>
            </a:r>
            <a:r>
              <a:rPr lang="en-US" altLang="ko-KR" sz="3500" b="1">
                <a:solidFill>
                  <a:srgbClr val="000000"/>
                </a:solidFill>
              </a:rPr>
              <a:t>⇒</a:t>
            </a:r>
            <a:r>
              <a:rPr lang="ko-KR" altLang="en-US" sz="3500" b="1">
                <a:solidFill>
                  <a:srgbClr val="000000"/>
                </a:solidFill>
              </a:rPr>
              <a:t> </a:t>
            </a:r>
            <a:r>
              <a:rPr lang="en-US" altLang="ko-KR" sz="3500" b="1">
                <a:solidFill>
                  <a:srgbClr val="000000"/>
                </a:solidFill>
              </a:rPr>
              <a:t>streamlit, mariaDB </a:t>
            </a:r>
            <a:r>
              <a:rPr lang="ko-KR" altLang="en-US" sz="3500" b="1">
                <a:solidFill>
                  <a:srgbClr val="000000"/>
                </a:solidFill>
              </a:rPr>
              <a:t>활용</a:t>
            </a:r>
            <a:endParaRPr lang="ko-KR" altLang="en-US" sz="3500" b="1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35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 </a:t>
            </a:r>
            <a:r>
              <a:rPr lang="en-US" altLang="ko-KR" sz="3500" b="1">
                <a:solidFill>
                  <a:srgbClr val="000000"/>
                </a:solidFill>
              </a:rPr>
              <a:t>컨테이너 제작 및 배포</a:t>
            </a:r>
            <a:endParaRPr lang="en-US" altLang="ko-KR" sz="35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500" b="1">
                <a:solidFill>
                  <a:srgbClr val="000000"/>
                </a:solidFill>
              </a:rPr>
              <a:t>	</a:t>
            </a:r>
            <a:r>
              <a:rPr lang="en-US" altLang="ko-KR" sz="3500" b="1">
                <a:solidFill>
                  <a:srgbClr val="000000"/>
                </a:solidFill>
              </a:rPr>
              <a:t>⇒</a:t>
            </a:r>
            <a:r>
              <a:rPr lang="ko-KR" altLang="en-US" sz="3500" b="1">
                <a:solidFill>
                  <a:srgbClr val="000000"/>
                </a:solidFill>
              </a:rPr>
              <a:t> </a:t>
            </a:r>
            <a:r>
              <a:rPr lang="en-US" altLang="ko-KR" sz="3500" b="1">
                <a:solidFill>
                  <a:srgbClr val="000000"/>
                </a:solidFill>
              </a:rPr>
              <a:t>Docker </a:t>
            </a:r>
            <a:r>
              <a:rPr lang="ko-KR" altLang="en-US" sz="3500" b="1">
                <a:solidFill>
                  <a:srgbClr val="000000"/>
                </a:solidFill>
              </a:rPr>
              <a:t>활용	</a:t>
            </a:r>
            <a:endParaRPr lang="ko-KR" altLang="en-US" sz="35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78815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계획 흐름도</a:t>
            </a:r>
            <a:endParaRPr lang="ko-KR" altLang="en-US" sz="5000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643748" y="1308100"/>
            <a:ext cx="8879100" cy="496093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1. </a:t>
            </a:r>
            <a:r>
              <a:rPr lang="ko-KR" altLang="en-US" sz="4000" b="1">
                <a:solidFill>
                  <a:srgbClr val="d9d9d9"/>
                </a:solidFill>
              </a:rPr>
              <a:t>프로젝트 목적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/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000000"/>
                </a:solidFill>
              </a:rPr>
              <a:t>2.</a:t>
            </a:r>
            <a:r>
              <a:rPr lang="ko-KR" altLang="en-US" sz="4000" b="1">
                <a:solidFill>
                  <a:srgbClr val="000000"/>
                </a:solidFill>
              </a:rPr>
              <a:t> 프로젝트 진행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3.</a:t>
            </a:r>
            <a:r>
              <a:rPr lang="ko-KR" altLang="en-US" sz="4000" b="1">
                <a:solidFill>
                  <a:srgbClr val="d9d9d9"/>
                </a:solidFill>
              </a:rPr>
              <a:t> 결과</a:t>
            </a: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ko-KR" altLang="en-US" sz="4000" b="1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sz="4000" b="1">
                <a:solidFill>
                  <a:srgbClr val="d9d9d9"/>
                </a:solidFill>
              </a:rPr>
              <a:t>4.</a:t>
            </a:r>
            <a:r>
              <a:rPr lang="ko-KR" altLang="en-US" sz="4000" b="1">
                <a:solidFill>
                  <a:srgbClr val="d9d9d9"/>
                </a:solidFill>
              </a:rPr>
              <a:t> 개선사항</a:t>
            </a:r>
            <a:endParaRPr lang="ko-KR" altLang="en-US">
              <a:solidFill>
                <a:srgbClr val="d9d9d9"/>
              </a:solidFill>
            </a:endParaRPr>
          </a:p>
          <a:p>
            <a:pPr marL="457200" lvl="1" indent="0">
              <a:buNone/>
              <a:defRPr/>
            </a:pPr>
            <a:endParaRPr lang="en-US" altLang="ko-KR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3795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/>
              <a:t>Model</a:t>
            </a:r>
            <a:r>
              <a:rPr lang="ko-KR" altLang="en-US" sz="5000"/>
              <a:t> 제작 로드맵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335693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1. </a:t>
            </a:r>
            <a:r>
              <a:rPr lang="ko-KR" altLang="en-US" sz="3000" b="1">
                <a:solidFill>
                  <a:srgbClr val="000000"/>
                </a:solidFill>
              </a:rPr>
              <a:t>데이터 전처리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	</a:t>
            </a:r>
            <a:endParaRPr lang="en-US" altLang="ko-KR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2.</a:t>
            </a:r>
            <a:r>
              <a:rPr lang="ko-KR" altLang="en-US" sz="3000" b="1">
                <a:solidFill>
                  <a:srgbClr val="000000"/>
                </a:solidFill>
              </a:rPr>
              <a:t> </a:t>
            </a:r>
            <a:r>
              <a:rPr lang="en-US" altLang="ko-KR" sz="3000" b="1">
                <a:solidFill>
                  <a:srgbClr val="000000"/>
                </a:solidFill>
              </a:rPr>
              <a:t>Train_Data, Test_Data</a:t>
            </a:r>
            <a:r>
              <a:rPr lang="ko-KR" altLang="en-US" sz="3000" b="1">
                <a:solidFill>
                  <a:srgbClr val="000000"/>
                </a:solidFill>
              </a:rPr>
              <a:t> 분류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	</a:t>
            </a:r>
            <a:endParaRPr lang="en-US" altLang="ko-KR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3.</a:t>
            </a:r>
            <a:r>
              <a:rPr lang="ko-KR" altLang="en-US" sz="3000" b="1">
                <a:solidFill>
                  <a:srgbClr val="000000"/>
                </a:solidFill>
              </a:rPr>
              <a:t> 데이터 증강 및 추가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	</a:t>
            </a:r>
            <a:endParaRPr lang="en-US" altLang="ko-KR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4.</a:t>
            </a:r>
            <a:r>
              <a:rPr lang="ko-KR" altLang="en-US" sz="3000" b="1">
                <a:solidFill>
                  <a:srgbClr val="000000"/>
                </a:solidFill>
              </a:rPr>
              <a:t> 모델 제작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000000"/>
                </a:solidFill>
              </a:rPr>
              <a:t>	</a:t>
            </a:r>
            <a:endParaRPr lang="en-US" altLang="ko-KR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5.</a:t>
            </a:r>
            <a:r>
              <a:rPr lang="ko-KR" altLang="en-US" sz="3000" b="1">
                <a:solidFill>
                  <a:srgbClr val="000000"/>
                </a:solidFill>
              </a:rPr>
              <a:t> 검증</a:t>
            </a:r>
            <a:endParaRPr lang="ko-KR" altLang="en-US" sz="3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35351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/>
              <a:t>Model </a:t>
            </a:r>
            <a:r>
              <a:rPr lang="ko-KR" altLang="en-US" sz="5000"/>
              <a:t>특징</a:t>
            </a:r>
            <a:endParaRPr lang="ko-KR" altLang="en-US" sz="5000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5335693"/>
          </a:xfrm>
        </p:spPr>
        <p:txBody>
          <a:bodyPr/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1. </a:t>
            </a:r>
            <a:r>
              <a:rPr lang="ko-KR" altLang="en-US" sz="3000" b="1">
                <a:solidFill>
                  <a:srgbClr val="000000"/>
                </a:solidFill>
              </a:rPr>
              <a:t>데이터 전처리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000000"/>
                </a:solidFill>
              </a:rPr>
              <a:t>	</a:t>
            </a:r>
            <a:r>
              <a:rPr lang="en-US" altLang="ko-KR" sz="3000" b="1">
                <a:solidFill>
                  <a:srgbClr val="ff0000"/>
                </a:solidFill>
              </a:rPr>
              <a:t>- </a:t>
            </a:r>
            <a:r>
              <a:rPr lang="ko-KR" altLang="en-US" sz="3000" b="1">
                <a:solidFill>
                  <a:srgbClr val="ff0000"/>
                </a:solidFill>
              </a:rPr>
              <a:t>디코딩 불가 파일 제거</a:t>
            </a:r>
            <a:r>
              <a:rPr lang="en-US" altLang="ko-KR" sz="3000" b="1">
                <a:solidFill>
                  <a:srgbClr val="ff0000"/>
                </a:solidFill>
              </a:rPr>
              <a:t>,</a:t>
            </a:r>
            <a:r>
              <a:rPr lang="ko-KR" altLang="en-US" sz="3000" b="1">
                <a:solidFill>
                  <a:srgbClr val="ff0000"/>
                </a:solidFill>
              </a:rPr>
              <a:t> 이미지 외곽 마스킹	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2.</a:t>
            </a:r>
            <a:r>
              <a:rPr lang="ko-KR" altLang="en-US" sz="3000" b="1">
                <a:solidFill>
                  <a:srgbClr val="d9d9d9"/>
                </a:solidFill>
              </a:rPr>
              <a:t> </a:t>
            </a:r>
            <a:r>
              <a:rPr lang="en-US" altLang="ko-KR" sz="3000" b="1">
                <a:solidFill>
                  <a:srgbClr val="d9d9d9"/>
                </a:solidFill>
              </a:rPr>
              <a:t>Train_Data, Test_Data</a:t>
            </a:r>
            <a:r>
              <a:rPr lang="ko-KR" altLang="en-US" sz="3000" b="1">
                <a:solidFill>
                  <a:srgbClr val="d9d9d9"/>
                </a:solidFill>
              </a:rPr>
              <a:t> 분류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3.</a:t>
            </a:r>
            <a:r>
              <a:rPr lang="ko-KR" altLang="en-US" sz="3000" b="1">
                <a:solidFill>
                  <a:srgbClr val="d9d9d9"/>
                </a:solidFill>
              </a:rPr>
              <a:t> 데이터 증강 및 추가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4.</a:t>
            </a:r>
            <a:r>
              <a:rPr lang="ko-KR" altLang="en-US" sz="3000" b="1">
                <a:solidFill>
                  <a:srgbClr val="d9d9d9"/>
                </a:solidFill>
              </a:rPr>
              <a:t> 모델 제작</a:t>
            </a:r>
            <a:endParaRPr lang="ko-KR" altLang="en-US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3000" b="1">
                <a:solidFill>
                  <a:srgbClr val="d9d9d9"/>
                </a:solidFill>
              </a:rPr>
              <a:t>	</a:t>
            </a:r>
            <a:endParaRPr lang="en-US" altLang="ko-KR" sz="3000" b="1">
              <a:solidFill>
                <a:srgbClr val="d9d9d9"/>
              </a:solidFill>
            </a:endParaRPr>
          </a:p>
          <a:p>
            <a:pPr marL="0" lvl="0" indent="0">
              <a:buNone/>
              <a:defRPr/>
            </a:pPr>
            <a:r>
              <a:rPr lang="en-US" altLang="ko-KR" sz="3000" b="1">
                <a:solidFill>
                  <a:srgbClr val="d9d9d9"/>
                </a:solidFill>
              </a:rPr>
              <a:t>5.</a:t>
            </a:r>
            <a:r>
              <a:rPr lang="ko-KR" altLang="en-US" sz="3000" b="1">
                <a:solidFill>
                  <a:srgbClr val="d9d9d9"/>
                </a:solidFill>
              </a:rPr>
              <a:t> 검증</a:t>
            </a:r>
            <a:endParaRPr lang="ko-KR" altLang="en-US" sz="3000" b="1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2613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 sz="5000"/>
              <a:t>디코딩 파일 제거 및 리사이징</a:t>
            </a:r>
            <a:endParaRPr lang="ko-KR" altLang="en-US" sz="5000"/>
          </a:p>
        </p:txBody>
      </p:sp>
      <p:pic>
        <p:nvPicPr>
          <p:cNvPr id="3" name="그림 2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80" t="7030" r="5780" b="8530"/>
          <a:stretch>
            <a:fillRect/>
          </a:stretch>
        </p:blipFill>
        <p:spPr>
          <a:xfrm>
            <a:off x="0" y="1201122"/>
            <a:ext cx="7591931" cy="5656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870" t="17140" r="8440" b="18980"/>
          <a:stretch>
            <a:fillRect/>
          </a:stretch>
        </p:blipFill>
        <p:spPr>
          <a:xfrm>
            <a:off x="4613778" y="2891788"/>
            <a:ext cx="7298719" cy="2275545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133072" y="3240146"/>
            <a:ext cx="2779425" cy="3583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22833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4a45ff"/>
      </a:hlink>
      <a:folHlink>
        <a:srgbClr val="be27bb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319</ep:Words>
  <ep:PresentationFormat>화면 슬라이드 쇼(4:3)</ep:PresentationFormat>
  <ep:Paragraphs>169</ep:Paragraphs>
  <ep:Slides>30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분할</vt:lpstr>
      <vt:lpstr>인공지능을 활용한 지능형 품질관리 서비스 개발</vt:lpstr>
      <vt:lpstr>개요</vt:lpstr>
      <vt:lpstr>슬라이드 3</vt:lpstr>
      <vt:lpstr>프로젝트 목적</vt:lpstr>
      <vt:lpstr>계획 흐름도</vt:lpstr>
      <vt:lpstr>슬라이드 6</vt:lpstr>
      <vt:lpstr>Model 제작 로드맵</vt:lpstr>
      <vt:lpstr>Model 특징</vt:lpstr>
      <vt:lpstr>디코딩 파일 제거 및 리사이징</vt:lpstr>
      <vt:lpstr>마스킹</vt:lpstr>
      <vt:lpstr>Model 제작 로드맵</vt:lpstr>
      <vt:lpstr>Model 제작 로드맵</vt:lpstr>
      <vt:lpstr>Xception</vt:lpstr>
      <vt:lpstr>Model 제작 로드맵</vt:lpstr>
      <vt:lpstr>Confusion Matrix</vt:lpstr>
      <vt:lpstr>웹페이지 구축(StreamLit)</vt:lpstr>
      <vt:lpstr>로그인</vt:lpstr>
      <vt:lpstr>회원가입 / 메인 페이지</vt:lpstr>
      <vt:lpstr>회원가입 / 메인 페이지</vt:lpstr>
      <vt:lpstr>회원정보 / 불합판정</vt:lpstr>
      <vt:lpstr>회원정보 / 불합판정</vt:lpstr>
      <vt:lpstr>mariadb 연동</vt:lpstr>
      <vt:lpstr>컨테이너 제작</vt:lpstr>
      <vt:lpstr>컨테이너 제작</vt:lpstr>
      <vt:lpstr>슬라이드 25</vt:lpstr>
      <vt:lpstr>결과</vt:lpstr>
      <vt:lpstr>한계점</vt:lpstr>
      <vt:lpstr>슬라이드 28</vt:lpstr>
      <vt:lpstr>개선사항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2022-08-23T00:30:41.353</dcterms:created>
  <dc:creator>hancom</dc:creator>
  <cp:lastModifiedBy>user</cp:lastModifiedBy>
  <dcterms:modified xsi:type="dcterms:W3CDTF">2023-08-23T03:55:19.536</dcterms:modified>
  <cp:revision>19</cp:revision>
  <cp:version>12.0.0.1480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